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8229600" cx="14630400"/>
  <p:notesSz cx="8229600" cy="14630400"/>
  <p:embeddedFontLst>
    <p:embeddedFont>
      <p:font typeface="Roboto"/>
      <p:regular r:id="rId28"/>
      <p:bold r:id="rId29"/>
      <p:italic r:id="rId30"/>
      <p:boldItalic r:id="rId31"/>
    </p:embeddedFont>
    <p:embeddedFont>
      <p:font typeface="Cabin"/>
      <p:regular r:id="rId32"/>
      <p:bold r:id="rId33"/>
      <p:italic r:id="rId34"/>
      <p:boldItalic r:id="rId35"/>
    </p:embeddedFont>
    <p:embeddedFont>
      <p:font typeface="IBM Plex Sans Medium"/>
      <p:regular r:id="rId36"/>
      <p:bold r:id="rId37"/>
      <p:italic r:id="rId38"/>
      <p:boldItalic r:id="rId39"/>
    </p:embeddedFont>
    <p:embeddedFont>
      <p:font typeface="Unbounde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D7F705-C04E-4B71-9706-00C5FD5CEDEE}">
  <a:tblStyle styleId="{4DD7F705-C04E-4B71-9706-00C5FD5CED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nbounded-regular.fntdata"/><Relationship Id="rId20" Type="http://schemas.openxmlformats.org/officeDocument/2006/relationships/slide" Target="slides/slide15.xml"/><Relationship Id="rId41" Type="http://schemas.openxmlformats.org/officeDocument/2006/relationships/font" Target="fonts/Unbounded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Cabin-bold.fntdata"/><Relationship Id="rId10" Type="http://schemas.openxmlformats.org/officeDocument/2006/relationships/slide" Target="slides/slide5.xml"/><Relationship Id="rId32" Type="http://schemas.openxmlformats.org/officeDocument/2006/relationships/font" Target="fonts/Cabin-regular.fntdata"/><Relationship Id="rId13" Type="http://schemas.openxmlformats.org/officeDocument/2006/relationships/slide" Target="slides/slide8.xml"/><Relationship Id="rId35" Type="http://schemas.openxmlformats.org/officeDocument/2006/relationships/font" Target="fonts/Cabin-boldItalic.fntdata"/><Relationship Id="rId12" Type="http://schemas.openxmlformats.org/officeDocument/2006/relationships/slide" Target="slides/slide7.xml"/><Relationship Id="rId34" Type="http://schemas.openxmlformats.org/officeDocument/2006/relationships/font" Target="fonts/Cabin-italic.fntdata"/><Relationship Id="rId15" Type="http://schemas.openxmlformats.org/officeDocument/2006/relationships/slide" Target="slides/slide10.xml"/><Relationship Id="rId37" Type="http://schemas.openxmlformats.org/officeDocument/2006/relationships/font" Target="fonts/IBMPlexSansMedium-bold.fntdata"/><Relationship Id="rId14" Type="http://schemas.openxmlformats.org/officeDocument/2006/relationships/slide" Target="slides/slide9.xml"/><Relationship Id="rId36" Type="http://schemas.openxmlformats.org/officeDocument/2006/relationships/font" Target="fonts/IBMPlexSansMedium-regular.fntdata"/><Relationship Id="rId17" Type="http://schemas.openxmlformats.org/officeDocument/2006/relationships/slide" Target="slides/slide12.xml"/><Relationship Id="rId39" Type="http://schemas.openxmlformats.org/officeDocument/2006/relationships/font" Target="fonts/IBMPlexSans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IBMPlexSans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0" name="Google Shape;320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SameSite=Strict -&gt; Çerezlerin yalnızca aynı site içindeki isteklerde gönderilmesini sağlar.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SameSite=Lax -&gt; Çerezlerin, belirli kullanıcı etkileşimli isteklerde gönderilmesini sağlar. Çerez, yalnızca belirli türdeki üçüncü taraf isteklerde gönderilir (örneğin, link tıklamaları).</a:t>
            </a:r>
            <a:endParaRPr/>
          </a:p>
        </p:txBody>
      </p:sp>
      <p:sp>
        <p:nvSpPr>
          <p:cNvPr id="338" name="Google Shape;338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4" name="Google Shape;40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3" name="Google Shape;53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57" name="Google Shape;57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1" name="Google Shape;61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5" name="Google Shape;65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6 master">
  <p:cSld name="Slide 16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9" name="Google Shape;69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7 master">
  <p:cSld name="Slide 17 mast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3" name="Google Shape;73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8 master">
  <p:cSld name="Slide 18 mast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7" name="Google Shape;77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9 master">
  <p:cSld name="Slide 19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1" name="Google Shape;81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0 master">
  <p:cSld name="Slide 20 mast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5" name="Google Shape;85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1 master">
  <p:cSld name="Slide 21 mast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7" name="Google Shape;8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9" name="Google Shape;89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1" name="Google Shape;9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3" name="Google Shape;93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2 master">
  <p:cSld name="Slide 22 mast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5" name="Google Shape;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7" name="Google Shape;97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3 master">
  <p:cSld name="Slide 23 mast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1" name="Google Shape;101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4 master">
  <p:cSld name="Slide 24 mast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3" name="Google Shape;10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5" name="Google Shape;105;p2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5 master">
  <p:cSld name="Slide 25 mast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7" name="Google Shape;10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9" name="Google Shape;109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6 master">
  <p:cSld name="Slide 26 mas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1" name="Google Shape;11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3" name="Google Shape;113;p2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7 master">
  <p:cSld name="Slide 27 master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7" name="Google Shape;117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8 master">
  <p:cSld name="Slide 28 mast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1" name="Google Shape;121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9 master">
  <p:cSld name="Slide 29 mast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5" name="Google Shape;125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0 master">
  <p:cSld name="Slide 30 mast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7" name="Google Shape;1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9" name="Google Shape;129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1 master">
  <p:cSld name="Slide 31 mast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1" name="Google Shape;13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3" name="Google Shape;133;p3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2 master">
  <p:cSld name="Slide 32 master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5" name="Google Shape;13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7" name="Google Shape;137;p3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irst.org/cvss/calculator/3-0" TargetMode="External"/><Relationship Id="rId4" Type="http://schemas.openxmlformats.org/officeDocument/2006/relationships/hyperlink" Target="https://www.first.org/cvss/v4-0/exampl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we.mitre.org/index.html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Relationship Id="rId5" Type="http://schemas.openxmlformats.org/officeDocument/2006/relationships/hyperlink" Target="https://www.cve.org/CVERecor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/>
          <p:nvPr/>
        </p:nvSpPr>
        <p:spPr>
          <a:xfrm>
            <a:off x="657600" y="239525"/>
            <a:ext cx="133152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Bilgi Teknolojileri Güvenlik Prensipleri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35"/>
          <p:cNvSpPr/>
          <p:nvPr/>
        </p:nvSpPr>
        <p:spPr>
          <a:xfrm>
            <a:off x="837725" y="1897100"/>
            <a:ext cx="12592500" cy="4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Bilgi güvenliği sağlamak için </a:t>
            </a: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evrensel</a:t>
            </a: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zamana dayanıklı</a:t>
            </a: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uygulanabilir </a:t>
            </a: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prensiplerdir. 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Amaç;</a:t>
            </a:r>
            <a:endParaRPr b="1" i="0" sz="185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Char char="●"/>
            </a:pP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Güvenlik açıklarını en aza indirmek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Char char="●"/>
            </a:pP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Riskleri yönetmek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Char char="●"/>
            </a:pP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Sistemleri daha dayanıklı, güvenilir ve güvenli hale getirmek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Char char="●"/>
            </a:pP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Karar alma süreçlerini kolaylaştırmak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607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Arial"/>
              <a:buChar char="●"/>
            </a:pP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Farklı sistemler ve ortamlar arasında ortak bir dil ve anlayış sağlamak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120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Arial"/>
                <a:ea typeface="Arial"/>
                <a:cs typeface="Arial"/>
                <a:sym typeface="Arial"/>
              </a:rPr>
              <a:t>Güvenlik ilkeleri, sistemleri korumak için temel güvenlik rehberleridir.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35" title="security-principle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05709" y="2705100"/>
            <a:ext cx="4124525" cy="32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5" name="Google Shape;23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520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6" name="Google Shape;23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8688" y="1585674"/>
            <a:ext cx="6748105" cy="505813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4"/>
          <p:cNvSpPr/>
          <p:nvPr/>
        </p:nvSpPr>
        <p:spPr>
          <a:xfrm>
            <a:off x="793790" y="2201108"/>
            <a:ext cx="5727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2800" u="none" cap="none" strike="noStrike">
                <a:solidFill>
                  <a:srgbClr val="F3F3F2"/>
                </a:solidFill>
                <a:latin typeface="Arial"/>
                <a:ea typeface="Arial"/>
                <a:cs typeface="Arial"/>
                <a:sym typeface="Arial"/>
              </a:rPr>
              <a:t>CVSS (Ortak Zafiyet Skorlama)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4"/>
          <p:cNvSpPr/>
          <p:nvPr/>
        </p:nvSpPr>
        <p:spPr>
          <a:xfrm>
            <a:off x="793800" y="3196825"/>
            <a:ext cx="61803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Common Vulnerability Scoring System</a:t>
            </a:r>
            <a:r>
              <a:rPr b="0" i="0" lang="en-US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(CVSS)</a:t>
            </a:r>
            <a:r>
              <a:rPr b="0" i="0" lang="en-US" sz="18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, bilgisayar sistem güvenlik zafiyetlerinin risklerini değerlendirmek için kullanılan açık bir endüstri standardıdır.</a:t>
            </a:r>
            <a:endParaRPr b="0" i="0" sz="1800" u="none" cap="none" strike="noStrike">
              <a:solidFill>
                <a:srgbClr val="D4D4D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t/>
            </a:r>
            <a:endParaRPr b="0" i="0" sz="1800" u="none" cap="none" strike="noStrike">
              <a:solidFill>
                <a:srgbClr val="D4D4D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Yaygın olarak </a:t>
            </a:r>
            <a:r>
              <a:rPr b="0" i="0" lang="en-US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NVD </a:t>
            </a:r>
            <a:r>
              <a:rPr b="0" i="0" lang="en-US" sz="18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(National Vulnerability Database) ve </a:t>
            </a:r>
            <a:r>
              <a:rPr b="0" i="0" lang="en-US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CVE </a:t>
            </a:r>
            <a:r>
              <a:rPr b="0" i="0" lang="en-US" sz="18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sistemlerinde kullanılır.</a:t>
            </a:r>
            <a:endParaRPr b="0" i="0" sz="1800" u="none" cap="none" strike="noStrike">
              <a:solidFill>
                <a:srgbClr val="D4D4D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/>
          <p:nvPr/>
        </p:nvSpPr>
        <p:spPr>
          <a:xfrm>
            <a:off x="713899" y="704493"/>
            <a:ext cx="78000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3200"/>
              <a:buFont typeface="IBM Plex Sans Medium"/>
              <a:buNone/>
            </a:pPr>
            <a:r>
              <a:rPr b="0" i="0" lang="en-US" sz="2800" u="none" cap="none" strike="noStrike">
                <a:solidFill>
                  <a:srgbClr val="F3F3F2"/>
                </a:solidFill>
                <a:latin typeface="Arial"/>
                <a:ea typeface="Arial"/>
                <a:cs typeface="Arial"/>
                <a:sym typeface="Arial"/>
              </a:rPr>
              <a:t>CVSS Şiddet Seviyesi ve Alınan Aksiyonlar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5"/>
          <p:cNvSpPr/>
          <p:nvPr/>
        </p:nvSpPr>
        <p:spPr>
          <a:xfrm>
            <a:off x="713899" y="1443871"/>
            <a:ext cx="13202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5"/>
          <p:cNvSpPr/>
          <p:nvPr/>
        </p:nvSpPr>
        <p:spPr>
          <a:xfrm>
            <a:off x="337825" y="1318825"/>
            <a:ext cx="13989000" cy="5880000"/>
          </a:xfrm>
          <a:prstGeom prst="roundRect">
            <a:avLst>
              <a:gd fmla="val 616" name="adj"/>
            </a:avLst>
          </a:prstGeom>
          <a:noFill/>
          <a:ln cap="flat" cmpd="sng" w="9525">
            <a:solidFill>
              <a:srgbClr val="FFFFFF">
                <a:alpha val="23529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5"/>
          <p:cNvSpPr/>
          <p:nvPr/>
        </p:nvSpPr>
        <p:spPr>
          <a:xfrm>
            <a:off x="721519" y="1702356"/>
            <a:ext cx="13187400" cy="52110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5"/>
          <p:cNvSpPr/>
          <p:nvPr/>
        </p:nvSpPr>
        <p:spPr>
          <a:xfrm>
            <a:off x="925830" y="1832372"/>
            <a:ext cx="100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Seviye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5"/>
          <p:cNvSpPr/>
          <p:nvPr/>
        </p:nvSpPr>
        <p:spPr>
          <a:xfrm>
            <a:off x="2351127" y="1832372"/>
            <a:ext cx="986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Puan Aralığı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5"/>
          <p:cNvSpPr/>
          <p:nvPr/>
        </p:nvSpPr>
        <p:spPr>
          <a:xfrm>
            <a:off x="3752850" y="1832372"/>
            <a:ext cx="5663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Önerilen Aksiyonlar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45"/>
          <p:cNvSpPr/>
          <p:nvPr/>
        </p:nvSpPr>
        <p:spPr>
          <a:xfrm>
            <a:off x="9832181" y="1832372"/>
            <a:ext cx="3872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Açıklama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5"/>
          <p:cNvSpPr/>
          <p:nvPr/>
        </p:nvSpPr>
        <p:spPr>
          <a:xfrm>
            <a:off x="721519" y="2223492"/>
            <a:ext cx="13187400" cy="52110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5"/>
          <p:cNvSpPr/>
          <p:nvPr/>
        </p:nvSpPr>
        <p:spPr>
          <a:xfrm>
            <a:off x="925830" y="2353508"/>
            <a:ext cx="100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None</a:t>
            </a:r>
            <a:endParaRPr b="0" i="0" sz="16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/>
          <p:nvPr/>
        </p:nvSpPr>
        <p:spPr>
          <a:xfrm>
            <a:off x="2351127" y="2353508"/>
            <a:ext cx="986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5"/>
          <p:cNvSpPr/>
          <p:nvPr/>
        </p:nvSpPr>
        <p:spPr>
          <a:xfrm>
            <a:off x="3752850" y="2353508"/>
            <a:ext cx="5663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Bilgi amaçlı olarak kayıt tutulabilir.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5"/>
          <p:cNvSpPr/>
          <p:nvPr/>
        </p:nvSpPr>
        <p:spPr>
          <a:xfrm>
            <a:off x="9832181" y="2353508"/>
            <a:ext cx="3872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Gerçek bir güvenlik riski oluşturmaz.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5"/>
          <p:cNvSpPr/>
          <p:nvPr/>
        </p:nvSpPr>
        <p:spPr>
          <a:xfrm>
            <a:off x="721519" y="2744629"/>
            <a:ext cx="13187400" cy="52110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5"/>
          <p:cNvSpPr/>
          <p:nvPr/>
        </p:nvSpPr>
        <p:spPr>
          <a:xfrm>
            <a:off x="925830" y="2874645"/>
            <a:ext cx="100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Low </a:t>
            </a:r>
            <a:endParaRPr b="0" i="0" sz="16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45"/>
          <p:cNvSpPr/>
          <p:nvPr/>
        </p:nvSpPr>
        <p:spPr>
          <a:xfrm>
            <a:off x="2351127" y="2874645"/>
            <a:ext cx="986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0.1 – 3.9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5"/>
          <p:cNvSpPr/>
          <p:nvPr/>
        </p:nvSpPr>
        <p:spPr>
          <a:xfrm>
            <a:off x="3752850" y="2874645"/>
            <a:ext cx="5663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Saldırı için fiziksel erişim gerekebilir veya etkisi sınırlıdır.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5"/>
          <p:cNvSpPr/>
          <p:nvPr/>
        </p:nvSpPr>
        <p:spPr>
          <a:xfrm>
            <a:off x="9832181" y="2874645"/>
            <a:ext cx="3872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Yama planına alınır. Düşük öncelikli izlenir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5"/>
          <p:cNvSpPr/>
          <p:nvPr/>
        </p:nvSpPr>
        <p:spPr>
          <a:xfrm>
            <a:off x="721519" y="3265765"/>
            <a:ext cx="13187400" cy="104340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5"/>
          <p:cNvSpPr/>
          <p:nvPr/>
        </p:nvSpPr>
        <p:spPr>
          <a:xfrm>
            <a:off x="925830" y="3395782"/>
            <a:ext cx="1009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Medium</a:t>
            </a:r>
            <a:endParaRPr b="0" i="0" sz="16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5"/>
          <p:cNvSpPr/>
          <p:nvPr/>
        </p:nvSpPr>
        <p:spPr>
          <a:xfrm>
            <a:off x="2351127" y="3395782"/>
            <a:ext cx="986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4.0 – 6.9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5"/>
          <p:cNvSpPr/>
          <p:nvPr/>
        </p:nvSpPr>
        <p:spPr>
          <a:xfrm>
            <a:off x="3752850" y="3395782"/>
            <a:ext cx="5663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Saldırının etkisi orta düzeyde; bazı kullanıcı verileri etkilenebilir.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5"/>
          <p:cNvSpPr/>
          <p:nvPr/>
        </p:nvSpPr>
        <p:spPr>
          <a:xfrm>
            <a:off x="9832181" y="3395782"/>
            <a:ext cx="38727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Yakın vadede yamanması önerilir. Kullanıcı farkındalığı artırılabilir. Güvenlik duvarı/IDS kuralları gözden geçirilir.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5"/>
          <p:cNvSpPr/>
          <p:nvPr/>
        </p:nvSpPr>
        <p:spPr>
          <a:xfrm>
            <a:off x="721519" y="4309110"/>
            <a:ext cx="13187400" cy="1043400"/>
          </a:xfrm>
          <a:prstGeom prst="rect">
            <a:avLst/>
          </a:prstGeom>
          <a:solidFill>
            <a:srgbClr val="FFFFFF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5"/>
          <p:cNvSpPr/>
          <p:nvPr/>
        </p:nvSpPr>
        <p:spPr>
          <a:xfrm>
            <a:off x="925830" y="4439126"/>
            <a:ext cx="10098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High</a:t>
            </a:r>
            <a:endParaRPr b="0" i="0" sz="16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5"/>
          <p:cNvSpPr/>
          <p:nvPr/>
        </p:nvSpPr>
        <p:spPr>
          <a:xfrm>
            <a:off x="2351127" y="4439126"/>
            <a:ext cx="986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7.0 – 8.9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5"/>
          <p:cNvSpPr/>
          <p:nvPr/>
        </p:nvSpPr>
        <p:spPr>
          <a:xfrm>
            <a:off x="3752850" y="4439126"/>
            <a:ext cx="5663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Ağ üzerinden erişilebilir, ciddi bilgi sızıntısı veya sistem hasarı olabilir.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5"/>
          <p:cNvSpPr/>
          <p:nvPr/>
        </p:nvSpPr>
        <p:spPr>
          <a:xfrm>
            <a:off x="9832174" y="4439125"/>
            <a:ext cx="43338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Hızla yama uygulanmalı. Varlıklar üzerinde önlem alınmalı, sistemler izlenmeli. Gerekiyorsa geçici koruma önlemleri (WAF, ACL) devreye alınmalı.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5"/>
          <p:cNvSpPr/>
          <p:nvPr/>
        </p:nvSpPr>
        <p:spPr>
          <a:xfrm>
            <a:off x="721519" y="5352455"/>
            <a:ext cx="13187400" cy="1304400"/>
          </a:xfrm>
          <a:prstGeom prst="rect">
            <a:avLst/>
          </a:prstGeom>
          <a:solidFill>
            <a:srgbClr val="000000">
              <a:alpha val="35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5"/>
          <p:cNvSpPr/>
          <p:nvPr/>
        </p:nvSpPr>
        <p:spPr>
          <a:xfrm>
            <a:off x="925830" y="5482471"/>
            <a:ext cx="10098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6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Critical</a:t>
            </a:r>
            <a:endParaRPr b="0" i="0" sz="16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5"/>
          <p:cNvSpPr/>
          <p:nvPr/>
        </p:nvSpPr>
        <p:spPr>
          <a:xfrm>
            <a:off x="2351127" y="5482471"/>
            <a:ext cx="9861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9.0 – 10.0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/>
          <p:nvPr/>
        </p:nvSpPr>
        <p:spPr>
          <a:xfrm>
            <a:off x="3752850" y="5482471"/>
            <a:ext cx="5663700" cy="2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Uzaktan kod çalıştırma, tam sistem kontrolü gibi felaket etkili açıklar.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5"/>
          <p:cNvSpPr/>
          <p:nvPr/>
        </p:nvSpPr>
        <p:spPr>
          <a:xfrm>
            <a:off x="9832174" y="5482475"/>
            <a:ext cx="4231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250"/>
              <a:buFont typeface="Roboto"/>
              <a:buNone/>
            </a:pPr>
            <a:r>
              <a:rPr b="0" i="0" lang="en-US" sz="14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Acil müdahale gerekir. Sistem hemen yalıtılmalı/yama uygulanmalı. Olay müdahale ekibi (CSIRT) devreye girebilir. Log analizi ve etki değerlendirmesi yapılmalı.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5"/>
          <p:cNvSpPr/>
          <p:nvPr/>
        </p:nvSpPr>
        <p:spPr>
          <a:xfrm>
            <a:off x="713899" y="7427357"/>
            <a:ext cx="13202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FFBC8F"/>
              </a:buClr>
              <a:buSzPts val="1600"/>
              <a:buFont typeface="Roboto"/>
              <a:buNone/>
            </a:pPr>
            <a:r>
              <a:rPr b="0" i="0" lang="en-US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CVSS Scoring</a:t>
            </a:r>
            <a:r>
              <a:rPr b="0" i="0" lang="en-US" sz="160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| </a:t>
            </a:r>
            <a:r>
              <a:rPr b="0" i="0" lang="en-US" sz="16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CVSS Examples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/>
          <p:nvPr/>
        </p:nvSpPr>
        <p:spPr>
          <a:xfrm>
            <a:off x="417400" y="212281"/>
            <a:ext cx="130428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2800" u="none" cap="none" strike="noStrike">
                <a:solidFill>
                  <a:srgbClr val="F3F3F2"/>
                </a:solidFill>
                <a:latin typeface="Arial"/>
                <a:ea typeface="Arial"/>
                <a:cs typeface="Arial"/>
                <a:sym typeface="Arial"/>
              </a:rPr>
              <a:t>Zafiyet Veritabanlarının Güvenli Yazılım Geliştirmedeki Rolü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6"/>
          <p:cNvSpPr/>
          <p:nvPr/>
        </p:nvSpPr>
        <p:spPr>
          <a:xfrm>
            <a:off x="5085031" y="2197829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FF99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Veri Toplama</a:t>
            </a:r>
            <a:endParaRPr b="0" i="0" sz="22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6"/>
          <p:cNvSpPr/>
          <p:nvPr/>
        </p:nvSpPr>
        <p:spPr>
          <a:xfrm>
            <a:off x="4021565" y="2688247"/>
            <a:ext cx="38988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Güncel açıklar veri tabanlarına kaydedilir.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6"/>
          <p:cNvSpPr/>
          <p:nvPr/>
        </p:nvSpPr>
        <p:spPr>
          <a:xfrm>
            <a:off x="7458706" y="3654118"/>
            <a:ext cx="3393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650"/>
              <a:buFont typeface="IBM Plex Sans Medium"/>
              <a:buNone/>
            </a:pPr>
            <a:r>
              <a:t/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/>
          <p:nvPr/>
        </p:nvSpPr>
        <p:spPr>
          <a:xfrm>
            <a:off x="8311565" y="3811293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FF99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Analiz</a:t>
            </a:r>
            <a:endParaRPr b="0" i="0" sz="22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6"/>
          <p:cNvSpPr/>
          <p:nvPr/>
        </p:nvSpPr>
        <p:spPr>
          <a:xfrm>
            <a:off x="8311565" y="4301711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Geliştiriciler zafiyetleri inceler.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6"/>
          <p:cNvSpPr/>
          <p:nvPr/>
        </p:nvSpPr>
        <p:spPr>
          <a:xfrm>
            <a:off x="7458690" y="4800798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FF99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Önlem</a:t>
            </a:r>
            <a:endParaRPr b="0" i="0" sz="22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6"/>
          <p:cNvSpPr/>
          <p:nvPr/>
        </p:nvSpPr>
        <p:spPr>
          <a:xfrm>
            <a:off x="7458690" y="5291217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Yazılımda düzeltmeler uygulanır.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6"/>
          <p:cNvSpPr/>
          <p:nvPr/>
        </p:nvSpPr>
        <p:spPr>
          <a:xfrm>
            <a:off x="4469056" y="5814261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FF9900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Geri Bildirim</a:t>
            </a:r>
            <a:endParaRPr b="0" i="0" sz="22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6"/>
          <p:cNvSpPr/>
          <p:nvPr/>
        </p:nvSpPr>
        <p:spPr>
          <a:xfrm>
            <a:off x="3405590" y="6304680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Yeni zafiyetler sisteme aktarılır.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8" name="Google Shape;2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7"/>
          <p:cNvSpPr/>
          <p:nvPr/>
        </p:nvSpPr>
        <p:spPr>
          <a:xfrm>
            <a:off x="6192500" y="1322425"/>
            <a:ext cx="80904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2800" u="none" cap="none" strike="noStrike">
                <a:solidFill>
                  <a:srgbClr val="F3F3F2"/>
                </a:solidFill>
                <a:latin typeface="Arial"/>
                <a:ea typeface="Arial"/>
                <a:cs typeface="Arial"/>
                <a:sym typeface="Arial"/>
              </a:rPr>
              <a:t>Güvenli Yazılım Geliştirmede En İyi Uygulamalar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0" name="Google Shape;30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2590" y="239529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7"/>
          <p:cNvSpPr/>
          <p:nvPr/>
        </p:nvSpPr>
        <p:spPr>
          <a:xfrm>
            <a:off x="6432606" y="3189100"/>
            <a:ext cx="36897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Erken Zafiyet Tespiti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2" name="Google Shape;30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03293" y="247149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7"/>
          <p:cNvSpPr/>
          <p:nvPr/>
        </p:nvSpPr>
        <p:spPr>
          <a:xfrm>
            <a:off x="11103293" y="3265289"/>
            <a:ext cx="23298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Standartlara Uyum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4" name="Google Shape;304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51045" y="4356699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7"/>
          <p:cNvSpPr/>
          <p:nvPr/>
        </p:nvSpPr>
        <p:spPr>
          <a:xfrm>
            <a:off x="11151045" y="5116164"/>
            <a:ext cx="23298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Sürekli İzleme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06" name="Google Shape;306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35240" y="433427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7"/>
          <p:cNvSpPr/>
          <p:nvPr/>
        </p:nvSpPr>
        <p:spPr>
          <a:xfrm>
            <a:off x="6535256" y="5128075"/>
            <a:ext cx="3756900" cy="7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Eğitim ve Farkındalık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7"/>
          <p:cNvSpPr/>
          <p:nvPr/>
        </p:nvSpPr>
        <p:spPr>
          <a:xfrm>
            <a:off x="6280190" y="6612753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Bu uygulamalar yazılım güvenliğini güçlendirir ve riskleri minimize eder.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4" name="Google Shape;31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8"/>
          <p:cNvSpPr/>
          <p:nvPr/>
        </p:nvSpPr>
        <p:spPr>
          <a:xfrm>
            <a:off x="793790" y="2192655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2800" u="none" cap="none" strike="noStrike">
                <a:solidFill>
                  <a:srgbClr val="F3F3F2"/>
                </a:solidFill>
                <a:latin typeface="Arial"/>
                <a:ea typeface="Arial"/>
                <a:cs typeface="Arial"/>
                <a:sym typeface="Arial"/>
              </a:rPr>
              <a:t>Kod Seviyesindeki Tehditler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793790" y="3593204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Bu bölüm, güvenli yazılım geliştirmede kritik öneme sahip </a:t>
            </a: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kod seviyesindeki tehditleri</a:t>
            </a:r>
            <a:r>
              <a:rPr b="0" i="0" lang="en-US" sz="185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 inceleyeceğiz.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/>
          <p:nvPr/>
        </p:nvSpPr>
        <p:spPr>
          <a:xfrm>
            <a:off x="830104" y="653653"/>
            <a:ext cx="71388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Kod Seviyesindeki Tehditler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9"/>
          <p:cNvSpPr/>
          <p:nvPr/>
        </p:nvSpPr>
        <p:spPr>
          <a:xfrm>
            <a:off x="830029" y="1971293"/>
            <a:ext cx="533700" cy="5337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9"/>
          <p:cNvSpPr/>
          <p:nvPr/>
        </p:nvSpPr>
        <p:spPr>
          <a:xfrm>
            <a:off x="1600839" y="2052732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b="0" i="0" lang="en-US" sz="21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Buffer Overflow</a:t>
            </a:r>
            <a:endParaRPr b="0" i="0" sz="215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49"/>
          <p:cNvSpPr/>
          <p:nvPr/>
        </p:nvSpPr>
        <p:spPr>
          <a:xfrm>
            <a:off x="1600839" y="2543865"/>
            <a:ext cx="5566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Sınırları belirlenmemiş veri yapıları belleğin taşmasına ve kötü niyetli kod çalıştırılmasına neden olan tehdit. 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9"/>
          <p:cNvSpPr/>
          <p:nvPr/>
        </p:nvSpPr>
        <p:spPr>
          <a:xfrm>
            <a:off x="7463358" y="1971293"/>
            <a:ext cx="533700" cy="5337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8234168" y="2052732"/>
            <a:ext cx="279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b="0" i="0" lang="en-US" sz="21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SQL Injection</a:t>
            </a:r>
            <a:endParaRPr b="0" i="0" sz="215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9"/>
          <p:cNvSpPr/>
          <p:nvPr/>
        </p:nvSpPr>
        <p:spPr>
          <a:xfrm>
            <a:off x="8234168" y="2543865"/>
            <a:ext cx="5566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Veritabanı sorgularına zararlı kod ekleyerek veri sızıntısı veya veri bütünlüğü değiştirme sağlayan tehdit.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9"/>
          <p:cNvSpPr/>
          <p:nvPr/>
        </p:nvSpPr>
        <p:spPr>
          <a:xfrm>
            <a:off x="830104" y="4262798"/>
            <a:ext cx="533700" cy="5337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9"/>
          <p:cNvSpPr/>
          <p:nvPr/>
        </p:nvSpPr>
        <p:spPr>
          <a:xfrm>
            <a:off x="1600914" y="4344237"/>
            <a:ext cx="42003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b="0" i="0" lang="en-US" sz="21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Cross-site Scripting (XSS)</a:t>
            </a:r>
            <a:endParaRPr b="0" i="0" sz="215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9"/>
          <p:cNvSpPr/>
          <p:nvPr/>
        </p:nvSpPr>
        <p:spPr>
          <a:xfrm>
            <a:off x="1600914" y="4835370"/>
            <a:ext cx="5566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Kötü amaçlı betiklerin (javascript) kullanıcı tarayıcısında çalıştırılması sonucu oluşan tehdit.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9"/>
          <p:cNvSpPr/>
          <p:nvPr/>
        </p:nvSpPr>
        <p:spPr>
          <a:xfrm>
            <a:off x="7463433" y="4262798"/>
            <a:ext cx="533700" cy="5337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9"/>
          <p:cNvSpPr/>
          <p:nvPr/>
        </p:nvSpPr>
        <p:spPr>
          <a:xfrm>
            <a:off x="8234243" y="4344237"/>
            <a:ext cx="32454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150"/>
              <a:buFont typeface="Unbounded"/>
              <a:buNone/>
            </a:pPr>
            <a:r>
              <a:rPr b="0" i="0" lang="en-US" sz="21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Command Injection</a:t>
            </a:r>
            <a:endParaRPr b="0" i="0" sz="215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9"/>
          <p:cNvSpPr/>
          <p:nvPr/>
        </p:nvSpPr>
        <p:spPr>
          <a:xfrm>
            <a:off x="8234251" y="4835375"/>
            <a:ext cx="61800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Saldırganın </a:t>
            </a:r>
            <a:r>
              <a:rPr b="1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sistem komutlarını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veya </a:t>
            </a:r>
            <a:r>
              <a:rPr b="1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shell komutlarını</a:t>
            </a: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uygulama aracılığıyla çalıştırılmasına olanak tanıyan tehdit.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/>
          <p:nvPr/>
        </p:nvSpPr>
        <p:spPr>
          <a:xfrm>
            <a:off x="761643" y="758071"/>
            <a:ext cx="6550343" cy="512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Kod Seviyesindeki Tehditler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0"/>
          <p:cNvSpPr/>
          <p:nvPr/>
        </p:nvSpPr>
        <p:spPr>
          <a:xfrm>
            <a:off x="761643" y="2576239"/>
            <a:ext cx="489600" cy="4896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0"/>
          <p:cNvSpPr/>
          <p:nvPr/>
        </p:nvSpPr>
        <p:spPr>
          <a:xfrm>
            <a:off x="1468755" y="2651011"/>
            <a:ext cx="3856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17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Improper Input Validation</a:t>
            </a:r>
            <a:endParaRPr b="0" i="0" sz="17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0"/>
          <p:cNvSpPr/>
          <p:nvPr/>
        </p:nvSpPr>
        <p:spPr>
          <a:xfrm>
            <a:off x="1468755" y="3101424"/>
            <a:ext cx="5710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Giriş verilerinin doğru şekilde filtrelenmemesi sonucu saldırıya (XSS, injection) kapı açan tehdit.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0"/>
          <p:cNvSpPr/>
          <p:nvPr/>
        </p:nvSpPr>
        <p:spPr>
          <a:xfrm>
            <a:off x="7451169" y="2576239"/>
            <a:ext cx="489600" cy="4896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0"/>
          <p:cNvSpPr/>
          <p:nvPr/>
        </p:nvSpPr>
        <p:spPr>
          <a:xfrm>
            <a:off x="8158282" y="2651011"/>
            <a:ext cx="35214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17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Authentication Bypass</a:t>
            </a:r>
            <a:endParaRPr b="0" i="0" sz="17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0"/>
          <p:cNvSpPr/>
          <p:nvPr/>
        </p:nvSpPr>
        <p:spPr>
          <a:xfrm>
            <a:off x="8158282" y="3101424"/>
            <a:ext cx="5710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Zayıf kimlik doğrulama mekanizmaları, yetkisiz kullanıcıların sisteme erişmesine olanak tanıyan tehdit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0"/>
          <p:cNvSpPr/>
          <p:nvPr/>
        </p:nvSpPr>
        <p:spPr>
          <a:xfrm>
            <a:off x="761631" y="4431890"/>
            <a:ext cx="489600" cy="4896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0"/>
          <p:cNvSpPr/>
          <p:nvPr/>
        </p:nvSpPr>
        <p:spPr>
          <a:xfrm>
            <a:off x="1468743" y="4506661"/>
            <a:ext cx="3636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17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Insecure Deserialization</a:t>
            </a:r>
            <a:endParaRPr b="0" i="0" sz="17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0"/>
          <p:cNvSpPr/>
          <p:nvPr/>
        </p:nvSpPr>
        <p:spPr>
          <a:xfrm>
            <a:off x="1468743" y="4957075"/>
            <a:ext cx="5710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Güvensiz nesne serileştirme/veri yapıları yoluyla uzaktan kod çalıştırma mümkün kılan tehdit.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50"/>
          <p:cNvSpPr/>
          <p:nvPr/>
        </p:nvSpPr>
        <p:spPr>
          <a:xfrm>
            <a:off x="7451157" y="4431890"/>
            <a:ext cx="489600" cy="4896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50"/>
          <p:cNvSpPr/>
          <p:nvPr/>
        </p:nvSpPr>
        <p:spPr>
          <a:xfrm>
            <a:off x="8158270" y="4506661"/>
            <a:ext cx="5244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17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CSRF (Cross-Site Request Forgery)</a:t>
            </a:r>
            <a:endParaRPr b="0" i="0" sz="17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0"/>
          <p:cNvSpPr/>
          <p:nvPr/>
        </p:nvSpPr>
        <p:spPr>
          <a:xfrm>
            <a:off x="8158270" y="4957075"/>
            <a:ext cx="57105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Kullanıcının oturum bilgileri kullanılarak onun adına kötü niyetli istekler yapılmasına olanak tanıyan tehdit.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1"/>
          <p:cNvSpPr/>
          <p:nvPr/>
        </p:nvSpPr>
        <p:spPr>
          <a:xfrm>
            <a:off x="648533" y="509945"/>
            <a:ext cx="5577364" cy="436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Kod Seviyesindeki Tehditler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1"/>
          <p:cNvSpPr/>
          <p:nvPr/>
        </p:nvSpPr>
        <p:spPr>
          <a:xfrm>
            <a:off x="648483" y="2853805"/>
            <a:ext cx="417000" cy="4170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1"/>
          <p:cNvSpPr/>
          <p:nvPr/>
        </p:nvSpPr>
        <p:spPr>
          <a:xfrm>
            <a:off x="1250702" y="2917503"/>
            <a:ext cx="31716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Unbounded"/>
              <a:buNone/>
            </a:pPr>
            <a:r>
              <a:rPr b="0" i="0" lang="en-US" sz="17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Sensitive Data Exposure</a:t>
            </a:r>
            <a:endParaRPr b="0" i="0" sz="17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51"/>
          <p:cNvSpPr/>
          <p:nvPr/>
        </p:nvSpPr>
        <p:spPr>
          <a:xfrm>
            <a:off x="1250702" y="3301004"/>
            <a:ext cx="5948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Cabin"/>
              <a:buNone/>
            </a:pPr>
            <a:r>
              <a:rPr b="0" i="0" lang="en-US" sz="14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Parola, kredi kartı bilgisi gibi hassas verilerin şifrelenmeden ya da yanlış saklanması sonucu oluşan tehdit.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1"/>
          <p:cNvSpPr/>
          <p:nvPr/>
        </p:nvSpPr>
        <p:spPr>
          <a:xfrm>
            <a:off x="7430998" y="2853805"/>
            <a:ext cx="417000" cy="4170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8033216" y="2917503"/>
            <a:ext cx="24810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Unbounded"/>
              <a:buNone/>
            </a:pPr>
            <a:r>
              <a:rPr b="0" i="0" lang="en-US" sz="17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Insecure API Usage</a:t>
            </a:r>
            <a:endParaRPr b="0" i="0" sz="17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51"/>
          <p:cNvSpPr/>
          <p:nvPr/>
        </p:nvSpPr>
        <p:spPr>
          <a:xfrm>
            <a:off x="8033216" y="3301004"/>
            <a:ext cx="5948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Cabin"/>
              <a:buNone/>
            </a:pPr>
            <a:r>
              <a:rPr b="0" i="0" lang="en-US" sz="14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API uçlarının kimlik doğrulamasız açık bırakılması veya kötü yapılandırılması sonucu veri sızıntılarına yol açan tehdit.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1"/>
          <p:cNvSpPr/>
          <p:nvPr/>
        </p:nvSpPr>
        <p:spPr>
          <a:xfrm>
            <a:off x="648483" y="4443178"/>
            <a:ext cx="417000" cy="4170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1"/>
          <p:cNvSpPr/>
          <p:nvPr/>
        </p:nvSpPr>
        <p:spPr>
          <a:xfrm>
            <a:off x="1250702" y="4506877"/>
            <a:ext cx="21804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Unbounded"/>
              <a:buNone/>
            </a:pPr>
            <a:r>
              <a:rPr b="0" i="0" lang="en-US" sz="17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Path Traversal</a:t>
            </a:r>
            <a:endParaRPr b="0" i="0" sz="17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51"/>
          <p:cNvSpPr/>
          <p:nvPr/>
        </p:nvSpPr>
        <p:spPr>
          <a:xfrm>
            <a:off x="1250702" y="4890377"/>
            <a:ext cx="5948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Cabin"/>
              <a:buNone/>
            </a:pPr>
            <a:r>
              <a:rPr b="0" i="0" lang="en-US" sz="14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Saldırganların dosya sisteminde geçerli olmayan dosyalara veya dizinlere erişmelerini sağlar. 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1"/>
          <p:cNvSpPr/>
          <p:nvPr/>
        </p:nvSpPr>
        <p:spPr>
          <a:xfrm>
            <a:off x="1250702" y="5594632"/>
            <a:ext cx="59487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Cabin"/>
              <a:buNone/>
            </a:pPr>
            <a:r>
              <a:rPr b="0" i="0" lang="en-US" sz="14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http://example.com/viewfile?file=../../etc/passwd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1"/>
          <p:cNvSpPr/>
          <p:nvPr/>
        </p:nvSpPr>
        <p:spPr>
          <a:xfrm>
            <a:off x="7430998" y="4443178"/>
            <a:ext cx="417000" cy="4170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1"/>
          <p:cNvSpPr/>
          <p:nvPr/>
        </p:nvSpPr>
        <p:spPr>
          <a:xfrm>
            <a:off x="8033216" y="4506877"/>
            <a:ext cx="3122100" cy="2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529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Unbounded"/>
              <a:buNone/>
            </a:pPr>
            <a:r>
              <a:rPr b="0" i="0" lang="en-US" sz="17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Unrestricted File Upload</a:t>
            </a:r>
            <a:endParaRPr b="0" i="0" sz="17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1"/>
          <p:cNvSpPr/>
          <p:nvPr/>
        </p:nvSpPr>
        <p:spPr>
          <a:xfrm>
            <a:off x="8033216" y="4890377"/>
            <a:ext cx="59487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450"/>
              <a:buFont typeface="Cabin"/>
              <a:buNone/>
            </a:pPr>
            <a:r>
              <a:rPr b="0" i="0" lang="en-US" sz="14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Yetkilendirme sistemlerindeki açıklar ile başka kullanıcının kaynaklarına erişimine olanak sağlayan tehdit.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/>
          <p:nvPr/>
        </p:nvSpPr>
        <p:spPr>
          <a:xfrm>
            <a:off x="711279" y="558879"/>
            <a:ext cx="6116241" cy="478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Kod Seviyesindeki Tehditler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2"/>
          <p:cNvSpPr/>
          <p:nvPr/>
        </p:nvSpPr>
        <p:spPr>
          <a:xfrm>
            <a:off x="711217" y="2207359"/>
            <a:ext cx="457200" cy="4572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2"/>
          <p:cNvSpPr/>
          <p:nvPr/>
        </p:nvSpPr>
        <p:spPr>
          <a:xfrm>
            <a:off x="1371775" y="2277130"/>
            <a:ext cx="42159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Remote Code Execution (RCE)</a:t>
            </a:r>
            <a:endParaRPr b="0" i="0" sz="185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2"/>
          <p:cNvSpPr/>
          <p:nvPr/>
        </p:nvSpPr>
        <p:spPr>
          <a:xfrm>
            <a:off x="1371775" y="2697897"/>
            <a:ext cx="58164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Uzaktan kötü amaçlı kod çalıştırarak sistem kontrolünün ele geçirilmesine olanak sağlayan tehdit.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2"/>
          <p:cNvSpPr/>
          <p:nvPr/>
        </p:nvSpPr>
        <p:spPr>
          <a:xfrm>
            <a:off x="7442177" y="2207359"/>
            <a:ext cx="457200" cy="4572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2"/>
          <p:cNvSpPr/>
          <p:nvPr/>
        </p:nvSpPr>
        <p:spPr>
          <a:xfrm>
            <a:off x="8102736" y="2277130"/>
            <a:ext cx="34083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Improper Error Handling</a:t>
            </a:r>
            <a:endParaRPr b="0" i="0" sz="185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2"/>
          <p:cNvSpPr/>
          <p:nvPr/>
        </p:nvSpPr>
        <p:spPr>
          <a:xfrm>
            <a:off x="8102736" y="2697897"/>
            <a:ext cx="5816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Hatalı hata mesajları sistem hakkında fazla bilgi sızdırmasına olanak sağlayan tehdit.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52"/>
          <p:cNvSpPr/>
          <p:nvPr/>
        </p:nvSpPr>
        <p:spPr>
          <a:xfrm>
            <a:off x="711279" y="3771408"/>
            <a:ext cx="457200" cy="4572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52"/>
          <p:cNvSpPr/>
          <p:nvPr/>
        </p:nvSpPr>
        <p:spPr>
          <a:xfrm>
            <a:off x="1371838" y="3841179"/>
            <a:ext cx="3325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Hardcoded Credentials</a:t>
            </a:r>
            <a:endParaRPr b="0" i="0" sz="185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2"/>
          <p:cNvSpPr/>
          <p:nvPr/>
        </p:nvSpPr>
        <p:spPr>
          <a:xfrm>
            <a:off x="1371838" y="4261946"/>
            <a:ext cx="58164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Kaynak kodda doğrudan tanımlanmış parola, secret key  gibi bilgiler sebebi ile gizli veri ihlaline sebebiyet veren tehdit.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2"/>
          <p:cNvSpPr/>
          <p:nvPr/>
        </p:nvSpPr>
        <p:spPr>
          <a:xfrm>
            <a:off x="1752838" y="5034185"/>
            <a:ext cx="5816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Environment Variables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2"/>
          <p:cNvSpPr/>
          <p:nvPr/>
        </p:nvSpPr>
        <p:spPr>
          <a:xfrm>
            <a:off x="1371838" y="5095145"/>
            <a:ext cx="203100" cy="203100"/>
          </a:xfrm>
          <a:prstGeom prst="roundRect">
            <a:avLst>
              <a:gd fmla="val 15001" name="adj"/>
            </a:avLst>
          </a:prstGeom>
          <a:noFill/>
          <a:ln cap="flat" cmpd="sng" w="22850">
            <a:solidFill>
              <a:srgbClr val="0A98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2"/>
          <p:cNvSpPr/>
          <p:nvPr/>
        </p:nvSpPr>
        <p:spPr>
          <a:xfrm>
            <a:off x="1752838" y="5430425"/>
            <a:ext cx="5816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Azure Key Vault, AWS Secrets Manager, Hashicorp Vault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2"/>
          <p:cNvSpPr/>
          <p:nvPr/>
        </p:nvSpPr>
        <p:spPr>
          <a:xfrm>
            <a:off x="1371838" y="5491385"/>
            <a:ext cx="203100" cy="203100"/>
          </a:xfrm>
          <a:prstGeom prst="roundRect">
            <a:avLst>
              <a:gd fmla="val 15001" name="adj"/>
            </a:avLst>
          </a:prstGeom>
          <a:noFill/>
          <a:ln cap="flat" cmpd="sng" w="22850">
            <a:solidFill>
              <a:srgbClr val="0A98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2"/>
          <p:cNvSpPr/>
          <p:nvPr/>
        </p:nvSpPr>
        <p:spPr>
          <a:xfrm>
            <a:off x="1752838" y="5826665"/>
            <a:ext cx="5816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HMAC, Hash SALT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2"/>
          <p:cNvSpPr/>
          <p:nvPr/>
        </p:nvSpPr>
        <p:spPr>
          <a:xfrm>
            <a:off x="1371838" y="5887625"/>
            <a:ext cx="203100" cy="203100"/>
          </a:xfrm>
          <a:prstGeom prst="roundRect">
            <a:avLst>
              <a:gd fmla="val 15001" name="adj"/>
            </a:avLst>
          </a:prstGeom>
          <a:noFill/>
          <a:ln cap="flat" cmpd="sng" w="22850">
            <a:solidFill>
              <a:srgbClr val="0A98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2"/>
          <p:cNvSpPr/>
          <p:nvPr/>
        </p:nvSpPr>
        <p:spPr>
          <a:xfrm>
            <a:off x="1371838" y="7347347"/>
            <a:ext cx="5816441" cy="325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52"/>
          <p:cNvSpPr/>
          <p:nvPr/>
        </p:nvSpPr>
        <p:spPr>
          <a:xfrm>
            <a:off x="7442240" y="3771408"/>
            <a:ext cx="457200" cy="457200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52"/>
          <p:cNvSpPr/>
          <p:nvPr/>
        </p:nvSpPr>
        <p:spPr>
          <a:xfrm>
            <a:off x="8102798" y="3841179"/>
            <a:ext cx="32478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Broken Access Control</a:t>
            </a:r>
            <a:endParaRPr b="0" i="0" sz="185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2"/>
          <p:cNvSpPr/>
          <p:nvPr/>
        </p:nvSpPr>
        <p:spPr>
          <a:xfrm>
            <a:off x="8102798" y="4261946"/>
            <a:ext cx="58164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rPr>
              <a:t>Kullanıcıların yetkili olmadıkları kaynaklara, verilere veya işlevlere ulaşabilmesini olanak sağlayan tehdit.</a:t>
            </a:r>
            <a:endParaRPr b="0" i="0" sz="16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97" name="Google Shape;397;p52"/>
          <p:cNvSpPr/>
          <p:nvPr/>
        </p:nvSpPr>
        <p:spPr>
          <a:xfrm>
            <a:off x="8559998" y="5034185"/>
            <a:ext cx="5816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RBAC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2"/>
          <p:cNvSpPr/>
          <p:nvPr/>
        </p:nvSpPr>
        <p:spPr>
          <a:xfrm>
            <a:off x="8102798" y="5095145"/>
            <a:ext cx="203100" cy="203100"/>
          </a:xfrm>
          <a:prstGeom prst="roundRect">
            <a:avLst>
              <a:gd fmla="val 15001" name="adj"/>
            </a:avLst>
          </a:prstGeom>
          <a:noFill/>
          <a:ln cap="flat" cmpd="sng" w="22850">
            <a:solidFill>
              <a:srgbClr val="0A98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2"/>
          <p:cNvSpPr/>
          <p:nvPr/>
        </p:nvSpPr>
        <p:spPr>
          <a:xfrm>
            <a:off x="8559998" y="5430425"/>
            <a:ext cx="58164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Least Privilege Principle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2"/>
          <p:cNvSpPr/>
          <p:nvPr/>
        </p:nvSpPr>
        <p:spPr>
          <a:xfrm>
            <a:off x="8102798" y="5491385"/>
            <a:ext cx="203100" cy="203100"/>
          </a:xfrm>
          <a:prstGeom prst="roundRect">
            <a:avLst>
              <a:gd fmla="val 15001" name="adj"/>
            </a:avLst>
          </a:prstGeom>
          <a:noFill/>
          <a:ln cap="flat" cmpd="sng" w="22850">
            <a:solidFill>
              <a:srgbClr val="0A98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/>
          <p:nvPr/>
        </p:nvSpPr>
        <p:spPr>
          <a:xfrm>
            <a:off x="762238" y="949285"/>
            <a:ext cx="6556057" cy="512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Kod Seviyesindeki Tehditler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53"/>
          <p:cNvSpPr/>
          <p:nvPr/>
        </p:nvSpPr>
        <p:spPr>
          <a:xfrm>
            <a:off x="762238" y="2864573"/>
            <a:ext cx="489900" cy="48990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1469946" y="2939344"/>
            <a:ext cx="3975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Security Misconfiguration</a:t>
            </a:r>
            <a:endParaRPr b="0" i="0" sz="20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3"/>
          <p:cNvSpPr/>
          <p:nvPr/>
        </p:nvSpPr>
        <p:spPr>
          <a:xfrm>
            <a:off x="1469946" y="3390234"/>
            <a:ext cx="57093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Varsayılan ayarların değiştirilmemesi gibi yapılandırma hataları kaynaklı sistemin ele geçirilmesine olanak sağlayan tehdit.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53"/>
          <p:cNvSpPr/>
          <p:nvPr/>
        </p:nvSpPr>
        <p:spPr>
          <a:xfrm>
            <a:off x="7451288" y="2864573"/>
            <a:ext cx="489900" cy="48990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53"/>
          <p:cNvSpPr/>
          <p:nvPr/>
        </p:nvSpPr>
        <p:spPr>
          <a:xfrm>
            <a:off x="8158996" y="2939344"/>
            <a:ext cx="5581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Unrestricted Resource Consumption</a:t>
            </a:r>
            <a:endParaRPr b="0" i="0" sz="20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3"/>
          <p:cNvSpPr/>
          <p:nvPr/>
        </p:nvSpPr>
        <p:spPr>
          <a:xfrm>
            <a:off x="8158996" y="3390234"/>
            <a:ext cx="57093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İsteklerin sınırlanmaması, Brute Force ve API istismarı gibi saldırılara olanak sağlayan tehdit.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/>
          <p:nvPr/>
        </p:nvSpPr>
        <p:spPr>
          <a:xfrm>
            <a:off x="750026" y="254150"/>
            <a:ext cx="112962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Temel Güvenlik İlkeleri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6"/>
          <p:cNvSpPr/>
          <p:nvPr/>
        </p:nvSpPr>
        <p:spPr>
          <a:xfrm>
            <a:off x="761525" y="1128800"/>
            <a:ext cx="12592500" cy="57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1" i="0" sz="185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Confidentiality (Gizlilik) :  </a:t>
            </a: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Bilginin sadece yetkili kişiler tarafından erişilebilir olmasıdır. Yetkisiz erişim engellenir.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Integrity (Bütünlük): </a:t>
            </a: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Bilginin doğruluğu ve tamlığının korunmasıdır.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Availability (Kullanılabilirlik): </a:t>
            </a: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Kullanıcıların ihtiyaç duydukları bilgi ve kaynaklara zamanında güvenli bir şekilde erişim sağlamalıdır.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Least Privilege (Asgari Ayrıcalık):</a:t>
            </a:r>
            <a:r>
              <a:rPr b="1" i="0" lang="en-US" sz="1850" u="none" cap="none" strike="noStrike">
                <a:solidFill>
                  <a:srgbClr val="CAD6D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50" u="none" cap="none" strike="noStrike">
                <a:solidFill>
                  <a:srgbClr val="CAD6DE"/>
                </a:solidFill>
                <a:latin typeface="Arial"/>
                <a:ea typeface="Arial"/>
                <a:cs typeface="Arial"/>
                <a:sym typeface="Arial"/>
              </a:rPr>
              <a:t>Kullanıcı ve programlar sadece ihtiyaç duydukları erişime sahiptir.</a:t>
            </a:r>
            <a:endParaRPr b="0" i="0" sz="1850" u="none" cap="none" strike="noStrike">
              <a:solidFill>
                <a:srgbClr val="CAD6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CAD6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Defense in Depth (Derinlikli Savunma):</a:t>
            </a: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50" u="none" cap="none" strike="noStrike">
                <a:solidFill>
                  <a:srgbClr val="CAD6DE"/>
                </a:solidFill>
                <a:latin typeface="Arial"/>
                <a:ea typeface="Arial"/>
                <a:cs typeface="Arial"/>
                <a:sym typeface="Arial"/>
              </a:rPr>
              <a:t>Bir güvenlik açığına karşı birden fazla savunma katmanı oluşturulmalıdır</a:t>
            </a:r>
            <a:endParaRPr b="0" i="0" sz="1850" u="none" cap="none" strike="noStrike">
              <a:solidFill>
                <a:srgbClr val="CAD6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1" i="0" sz="1850" u="none" cap="none" strike="noStrike">
              <a:solidFill>
                <a:srgbClr val="FF99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4"/>
          <p:cNvSpPr/>
          <p:nvPr/>
        </p:nvSpPr>
        <p:spPr>
          <a:xfrm>
            <a:off x="837724" y="697645"/>
            <a:ext cx="129549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Yapılandırma ve Dağıtım Sürecindeki Tehditler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4"/>
          <p:cNvSpPr/>
          <p:nvPr/>
        </p:nvSpPr>
        <p:spPr>
          <a:xfrm>
            <a:off x="837724" y="2223742"/>
            <a:ext cx="3690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Yanlış Yapılandırmalar</a:t>
            </a:r>
            <a:endParaRPr b="0" i="0" sz="22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4"/>
          <p:cNvSpPr/>
          <p:nvPr/>
        </p:nvSpPr>
        <p:spPr>
          <a:xfrm>
            <a:off x="837725" y="2815000"/>
            <a:ext cx="42363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Yetersiz güvenlik ayarları veya varsayılan konfigürasyonlar saldırılara davetiye çıkarır.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4"/>
          <p:cNvSpPr/>
          <p:nvPr/>
        </p:nvSpPr>
        <p:spPr>
          <a:xfrm>
            <a:off x="5357813" y="3583067"/>
            <a:ext cx="3928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Açık Portlar ve Servisler</a:t>
            </a:r>
            <a:endParaRPr b="0" i="0" sz="22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4"/>
          <p:cNvSpPr/>
          <p:nvPr/>
        </p:nvSpPr>
        <p:spPr>
          <a:xfrm>
            <a:off x="5357813" y="4526280"/>
            <a:ext cx="39285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Gereksiz açık port ve servisler tehdit aktörlerine sızma fırsatı sunar.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54"/>
          <p:cNvSpPr/>
          <p:nvPr/>
        </p:nvSpPr>
        <p:spPr>
          <a:xfrm>
            <a:off x="9877901" y="4878467"/>
            <a:ext cx="3928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Güvensiz 3rd Kütüphaneler</a:t>
            </a:r>
            <a:endParaRPr b="0" i="0" sz="22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54"/>
          <p:cNvSpPr/>
          <p:nvPr/>
        </p:nvSpPr>
        <p:spPr>
          <a:xfrm>
            <a:off x="9877901" y="5821680"/>
            <a:ext cx="39285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Güncellenmeyen veya kaynağı doğrulanmamış bileşenler risk oluşturur.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/>
          <p:nvPr/>
        </p:nvSpPr>
        <p:spPr>
          <a:xfrm>
            <a:off x="766763" y="924639"/>
            <a:ext cx="12986028" cy="64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Yazılım Geliştirme Sürecindeki Kritik Riskler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5"/>
          <p:cNvSpPr/>
          <p:nvPr/>
        </p:nvSpPr>
        <p:spPr>
          <a:xfrm>
            <a:off x="766763" y="2007156"/>
            <a:ext cx="1637109" cy="1242298"/>
          </a:xfrm>
          <a:prstGeom prst="roundRect">
            <a:avLst>
              <a:gd fmla="val 2645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5"/>
          <p:cNvSpPr/>
          <p:nvPr/>
        </p:nvSpPr>
        <p:spPr>
          <a:xfrm>
            <a:off x="1431250" y="2435781"/>
            <a:ext cx="308015" cy="385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400"/>
              <a:buFont typeface="Unbounded"/>
              <a:buNone/>
            </a:pPr>
            <a:r>
              <a:rPr b="0" i="0" lang="en-US" sz="24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5"/>
          <p:cNvSpPr/>
          <p:nvPr/>
        </p:nvSpPr>
        <p:spPr>
          <a:xfrm>
            <a:off x="2622947" y="2226231"/>
            <a:ext cx="3116342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Güvensiz Kod Yazımı</a:t>
            </a:r>
            <a:endParaRPr b="0" i="0" sz="20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5"/>
          <p:cNvSpPr/>
          <p:nvPr/>
        </p:nvSpPr>
        <p:spPr>
          <a:xfrm>
            <a:off x="2622947" y="2679859"/>
            <a:ext cx="5146953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Standartlara uymayan kodlar güvenlik açıklarına yol açar.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5"/>
          <p:cNvSpPr/>
          <p:nvPr/>
        </p:nvSpPr>
        <p:spPr>
          <a:xfrm>
            <a:off x="2513409" y="3234214"/>
            <a:ext cx="11240691" cy="15240"/>
          </a:xfrm>
          <a:prstGeom prst="roundRect">
            <a:avLst>
              <a:gd fmla="val 215644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55"/>
          <p:cNvSpPr/>
          <p:nvPr/>
        </p:nvSpPr>
        <p:spPr>
          <a:xfrm>
            <a:off x="766763" y="3358991"/>
            <a:ext cx="3274219" cy="1242298"/>
          </a:xfrm>
          <a:prstGeom prst="roundRect">
            <a:avLst>
              <a:gd fmla="val 2645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55"/>
          <p:cNvSpPr/>
          <p:nvPr/>
        </p:nvSpPr>
        <p:spPr>
          <a:xfrm>
            <a:off x="2249805" y="3787616"/>
            <a:ext cx="308015" cy="385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400"/>
              <a:buFont typeface="Unbounded"/>
              <a:buNone/>
            </a:pPr>
            <a:r>
              <a:rPr b="0" i="0" lang="en-US" sz="24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4260056" y="3578066"/>
            <a:ext cx="5280065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Test Süreçlerinde Güvenlik Eksikliği</a:t>
            </a:r>
            <a:endParaRPr b="0" i="0" sz="20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5"/>
          <p:cNvSpPr/>
          <p:nvPr/>
        </p:nvSpPr>
        <p:spPr>
          <a:xfrm>
            <a:off x="4260056" y="4031694"/>
            <a:ext cx="5767387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Fonksiyonel testler güvenlik testlerinin önüne geçerse risk artar.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55"/>
          <p:cNvSpPr/>
          <p:nvPr/>
        </p:nvSpPr>
        <p:spPr>
          <a:xfrm>
            <a:off x="4150519" y="4586049"/>
            <a:ext cx="9603581" cy="15240"/>
          </a:xfrm>
          <a:prstGeom prst="roundRect">
            <a:avLst>
              <a:gd fmla="val 215644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55"/>
          <p:cNvSpPr/>
          <p:nvPr/>
        </p:nvSpPr>
        <p:spPr>
          <a:xfrm>
            <a:off x="766763" y="4710827"/>
            <a:ext cx="4911328" cy="1242298"/>
          </a:xfrm>
          <a:prstGeom prst="roundRect">
            <a:avLst>
              <a:gd fmla="val 2645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55"/>
          <p:cNvSpPr/>
          <p:nvPr/>
        </p:nvSpPr>
        <p:spPr>
          <a:xfrm>
            <a:off x="3068360" y="5139452"/>
            <a:ext cx="308015" cy="385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400"/>
              <a:buFont typeface="Unbounded"/>
              <a:buNone/>
            </a:pPr>
            <a:r>
              <a:rPr b="0" i="0" lang="en-US" sz="24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5"/>
          <p:cNvSpPr/>
          <p:nvPr/>
        </p:nvSpPr>
        <p:spPr>
          <a:xfrm>
            <a:off x="5897166" y="4929902"/>
            <a:ext cx="4598313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DevOps/CI-CD Pipeline Açıkları</a:t>
            </a:r>
            <a:endParaRPr b="0" i="0" sz="20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5"/>
          <p:cNvSpPr/>
          <p:nvPr/>
        </p:nvSpPr>
        <p:spPr>
          <a:xfrm>
            <a:off x="5897166" y="5383530"/>
            <a:ext cx="6669762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Otomasyon süreçlerinde güvenlik kontrollerinin yetersizliği açık oluşturur.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5"/>
          <p:cNvSpPr/>
          <p:nvPr/>
        </p:nvSpPr>
        <p:spPr>
          <a:xfrm>
            <a:off x="5787628" y="5937885"/>
            <a:ext cx="7966472" cy="15240"/>
          </a:xfrm>
          <a:prstGeom prst="roundRect">
            <a:avLst>
              <a:gd fmla="val 215644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55"/>
          <p:cNvSpPr/>
          <p:nvPr/>
        </p:nvSpPr>
        <p:spPr>
          <a:xfrm>
            <a:off x="766763" y="6062663"/>
            <a:ext cx="6548438" cy="1242298"/>
          </a:xfrm>
          <a:prstGeom prst="roundRect">
            <a:avLst>
              <a:gd fmla="val 2645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55"/>
          <p:cNvSpPr/>
          <p:nvPr/>
        </p:nvSpPr>
        <p:spPr>
          <a:xfrm>
            <a:off x="3886914" y="6491288"/>
            <a:ext cx="308015" cy="385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41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400"/>
              <a:buFont typeface="Unbounded"/>
              <a:buNone/>
            </a:pPr>
            <a:r>
              <a:rPr b="0" i="0" lang="en-US" sz="24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55"/>
          <p:cNvSpPr/>
          <p:nvPr/>
        </p:nvSpPr>
        <p:spPr>
          <a:xfrm>
            <a:off x="7534275" y="6281738"/>
            <a:ext cx="4540091" cy="322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000"/>
              <a:buFont typeface="Unbounded"/>
              <a:buNone/>
            </a:pPr>
            <a:r>
              <a:rPr b="0" i="0" lang="en-US" sz="2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İnsan Hataları ve Bilgi Eksikliği</a:t>
            </a:r>
            <a:endParaRPr b="0" i="0" sz="20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5"/>
          <p:cNvSpPr/>
          <p:nvPr/>
        </p:nvSpPr>
        <p:spPr>
          <a:xfrm>
            <a:off x="7534275" y="6735366"/>
            <a:ext cx="4992529" cy="350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700"/>
              <a:buFont typeface="Cabin"/>
              <a:buNone/>
            </a:pPr>
            <a:r>
              <a:rPr b="0" i="0" lang="en-US" sz="17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Geliştirici ve operatör bilgi eksikliği kritik risk faktörüdür.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55" name="Google Shape;45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6"/>
          <p:cNvSpPr/>
          <p:nvPr/>
        </p:nvSpPr>
        <p:spPr>
          <a:xfrm>
            <a:off x="6181606" y="672108"/>
            <a:ext cx="7753588" cy="1168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5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Açık Kaynak ve 3rd Bileşenlerde Risk Yönetimi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6"/>
          <p:cNvSpPr/>
          <p:nvPr/>
        </p:nvSpPr>
        <p:spPr>
          <a:xfrm>
            <a:off x="6181606" y="2138482"/>
            <a:ext cx="7753588" cy="1126331"/>
          </a:xfrm>
          <a:prstGeom prst="roundRect">
            <a:avLst>
              <a:gd fmla="val 2646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6"/>
          <p:cNvSpPr/>
          <p:nvPr/>
        </p:nvSpPr>
        <p:spPr>
          <a:xfrm>
            <a:off x="6380202" y="2337078"/>
            <a:ext cx="2475309" cy="29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00"/>
              <a:buFont typeface="Unbounded"/>
              <a:buNone/>
            </a:pPr>
            <a:r>
              <a:rPr b="0" i="0" lang="en-US" sz="1800" u="none" cap="none" strike="noStrike">
                <a:solidFill>
                  <a:srgbClr val="FF9900"/>
                </a:solidFill>
                <a:latin typeface="Unbounded"/>
                <a:ea typeface="Unbounded"/>
                <a:cs typeface="Unbounded"/>
                <a:sym typeface="Unbounded"/>
              </a:rPr>
              <a:t>Güncelleme Takibi</a:t>
            </a:r>
            <a:endParaRPr b="0" i="0" sz="1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6"/>
          <p:cNvSpPr/>
          <p:nvPr/>
        </p:nvSpPr>
        <p:spPr>
          <a:xfrm>
            <a:off x="6380202" y="2748320"/>
            <a:ext cx="7356396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Güvenlik yamalarının hızlı uygulanması önemlidir.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56"/>
          <p:cNvSpPr/>
          <p:nvPr/>
        </p:nvSpPr>
        <p:spPr>
          <a:xfrm>
            <a:off x="6181606" y="3463409"/>
            <a:ext cx="7753588" cy="1126331"/>
          </a:xfrm>
          <a:prstGeom prst="roundRect">
            <a:avLst>
              <a:gd fmla="val 2646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6"/>
          <p:cNvSpPr/>
          <p:nvPr/>
        </p:nvSpPr>
        <p:spPr>
          <a:xfrm>
            <a:off x="6380202" y="3662005"/>
            <a:ext cx="2942749" cy="29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00"/>
              <a:buFont typeface="Unbounded"/>
              <a:buNone/>
            </a:pPr>
            <a:r>
              <a:rPr b="0" i="0" lang="en-US" sz="1800" u="none" cap="none" strike="noStrike">
                <a:solidFill>
                  <a:srgbClr val="FF9900"/>
                </a:solidFill>
                <a:latin typeface="Unbounded"/>
                <a:ea typeface="Unbounded"/>
                <a:cs typeface="Unbounded"/>
                <a:sym typeface="Unbounded"/>
              </a:rPr>
              <a:t>Lisans ve Telif Riskleri</a:t>
            </a:r>
            <a:endParaRPr b="0" i="0" sz="1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6"/>
          <p:cNvSpPr/>
          <p:nvPr/>
        </p:nvSpPr>
        <p:spPr>
          <a:xfrm>
            <a:off x="6380202" y="4073247"/>
            <a:ext cx="7356396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Uyumsuz lisanslar yasal ve güvenlik sıkıntılarına yol açabilir.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6"/>
          <p:cNvSpPr/>
          <p:nvPr/>
        </p:nvSpPr>
        <p:spPr>
          <a:xfrm>
            <a:off x="6181606" y="4788337"/>
            <a:ext cx="7753588" cy="1126331"/>
          </a:xfrm>
          <a:prstGeom prst="roundRect">
            <a:avLst>
              <a:gd fmla="val 2646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6"/>
          <p:cNvSpPr/>
          <p:nvPr/>
        </p:nvSpPr>
        <p:spPr>
          <a:xfrm>
            <a:off x="6380202" y="4986933"/>
            <a:ext cx="3257788" cy="29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00"/>
              <a:buFont typeface="Unbounded"/>
              <a:buNone/>
            </a:pPr>
            <a:r>
              <a:rPr b="0" i="0" lang="en-US" sz="1800" u="none" cap="none" strike="noStrike">
                <a:solidFill>
                  <a:srgbClr val="FF9900"/>
                </a:solidFill>
                <a:latin typeface="Unbounded"/>
                <a:ea typeface="Unbounded"/>
                <a:cs typeface="Unbounded"/>
                <a:sym typeface="Unbounded"/>
              </a:rPr>
              <a:t>Tedarik Zinciri Saldırıları</a:t>
            </a:r>
            <a:endParaRPr b="0" i="0" sz="1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56"/>
          <p:cNvSpPr/>
          <p:nvPr/>
        </p:nvSpPr>
        <p:spPr>
          <a:xfrm>
            <a:off x="6380202" y="5398175"/>
            <a:ext cx="7356396" cy="317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Güvenilir olmayan kaynaklardan gelen bileşenler risk taşır.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56"/>
          <p:cNvSpPr/>
          <p:nvPr/>
        </p:nvSpPr>
        <p:spPr>
          <a:xfrm>
            <a:off x="6181606" y="6113264"/>
            <a:ext cx="7753588" cy="1444228"/>
          </a:xfrm>
          <a:prstGeom prst="roundRect">
            <a:avLst>
              <a:gd fmla="val 2063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6"/>
          <p:cNvSpPr/>
          <p:nvPr/>
        </p:nvSpPr>
        <p:spPr>
          <a:xfrm>
            <a:off x="6380202" y="6311860"/>
            <a:ext cx="6099572" cy="292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00"/>
              <a:buFont typeface="Unbounded"/>
              <a:buNone/>
            </a:pPr>
            <a:r>
              <a:rPr b="0" i="0" lang="en-US" sz="1800" u="none" cap="none" strike="noStrike">
                <a:solidFill>
                  <a:srgbClr val="FF9900"/>
                </a:solidFill>
                <a:latin typeface="Unbounded"/>
                <a:ea typeface="Unbounded"/>
                <a:cs typeface="Unbounded"/>
                <a:sym typeface="Unbounded"/>
              </a:rPr>
              <a:t>SBOM </a:t>
            </a:r>
            <a:r>
              <a:rPr b="1" i="0" lang="en-US" sz="1800" u="none" cap="none" strike="noStrike">
                <a:solidFill>
                  <a:srgbClr val="FF9900"/>
                </a:solidFill>
                <a:latin typeface="Unbounded"/>
                <a:ea typeface="Unbounded"/>
                <a:cs typeface="Unbounded"/>
                <a:sym typeface="Unbounded"/>
              </a:rPr>
              <a:t>(Software Bill of Materials)</a:t>
            </a:r>
            <a:r>
              <a:rPr b="0" i="0" lang="en-US" sz="1800" u="none" cap="none" strike="noStrike">
                <a:solidFill>
                  <a:srgbClr val="FF9900"/>
                </a:solidFill>
                <a:latin typeface="Unbounded"/>
                <a:ea typeface="Unbounded"/>
                <a:cs typeface="Unbounded"/>
                <a:sym typeface="Unbounded"/>
              </a:rPr>
              <a:t> Kavramı</a:t>
            </a:r>
            <a:endParaRPr b="0" i="0" sz="1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6"/>
          <p:cNvSpPr/>
          <p:nvPr/>
        </p:nvSpPr>
        <p:spPr>
          <a:xfrm>
            <a:off x="6380202" y="6723102"/>
            <a:ext cx="7356396" cy="635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Bir yazılım ürününün içerisinde bulunan tüm bileşenlerin (kütüphaneler, modüller, bağımlılıklar) </a:t>
            </a:r>
            <a:r>
              <a:rPr b="1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liste halinde dökümünü</a:t>
            </a: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 içeren yapıdır.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/>
          <p:nvPr/>
        </p:nvSpPr>
        <p:spPr>
          <a:xfrm>
            <a:off x="837724" y="2135862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7"/>
          <p:cNvSpPr/>
          <p:nvPr/>
        </p:nvSpPr>
        <p:spPr>
          <a:xfrm>
            <a:off x="837724" y="3171111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837724" y="4206359"/>
            <a:ext cx="746855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7"/>
          <p:cNvSpPr/>
          <p:nvPr/>
        </p:nvSpPr>
        <p:spPr>
          <a:xfrm>
            <a:off x="837724" y="6007656"/>
            <a:ext cx="7468553" cy="114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901850" y="1092150"/>
            <a:ext cx="13026600" cy="60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FF99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Separation of Duties (Görev Ayrılığı):</a:t>
            </a:r>
            <a:r>
              <a:rPr b="1" i="0" lang="en-US" sz="1850" u="none" cap="none" strike="noStrike">
                <a:solidFill>
                  <a:srgbClr val="CAD6D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850" u="none" cap="none" strike="noStrike">
                <a:solidFill>
                  <a:srgbClr val="CAD6DE"/>
                </a:solidFill>
                <a:latin typeface="Arial"/>
                <a:ea typeface="Arial"/>
                <a:cs typeface="Arial"/>
                <a:sym typeface="Arial"/>
              </a:rPr>
              <a:t>Kritik görevlerin tek bir kişi ya da sistem bileşeni tarafından yapılması engellenmelidir.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Economy of Mechanism (Basitlik):</a:t>
            </a: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850" u="none" cap="none" strike="noStrike">
                <a:solidFill>
                  <a:srgbClr val="CAD6DE"/>
                </a:solidFill>
                <a:latin typeface="Arial"/>
                <a:ea typeface="Arial"/>
                <a:cs typeface="Arial"/>
                <a:sym typeface="Arial"/>
              </a:rPr>
              <a:t>Güvenlik mekanizmalarının mümkün olduğunca basit ve anlaşılır olması gerekir.</a:t>
            </a:r>
            <a:endParaRPr b="0" i="0" sz="1850" u="none" cap="none" strike="noStrike">
              <a:solidFill>
                <a:srgbClr val="CAD6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CAD6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Accountability (Hesap Verebilirlik):  </a:t>
            </a:r>
            <a:r>
              <a:rPr b="0" i="0" lang="en-US" sz="18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Sistem içindeki tüm faaliyetlerin izlenebilir olması, kullanıcıların ve süreçlerin eylemlerinden sorumlu tutulabilmesi gerekir.</a:t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Fail-Safe Defaults (Güvenli Varsayılanlar): </a:t>
            </a:r>
            <a:r>
              <a:rPr b="0" i="0" lang="en-US" sz="1850" u="none" cap="none" strike="noStrike">
                <a:solidFill>
                  <a:srgbClr val="CAD6DE"/>
                </a:solidFill>
                <a:latin typeface="Arial"/>
                <a:ea typeface="Arial"/>
                <a:cs typeface="Arial"/>
                <a:sym typeface="Arial"/>
              </a:rPr>
              <a:t>Sistemin varsayılan durumu erişim ve izin açısından mümkün olduğunca kısıtlayıcı olmalıdır.</a:t>
            </a:r>
            <a:endParaRPr b="0" i="0" sz="1850" u="none" cap="none" strike="noStrike">
              <a:solidFill>
                <a:srgbClr val="CAD6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Security by Design (Tasarımda Güvenlik):</a:t>
            </a: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0" i="0" lang="en-US" sz="1850" u="none" cap="none" strike="noStrike">
                <a:solidFill>
                  <a:srgbClr val="CAD6DE"/>
                </a:solidFill>
                <a:latin typeface="Arial"/>
                <a:ea typeface="Arial"/>
                <a:cs typeface="Arial"/>
                <a:sym typeface="Arial"/>
              </a:rPr>
              <a:t>Güvenlik sistemin ve tasarımın bir parçası olarak baştan dahil edilmesi gerekir.</a:t>
            </a:r>
            <a:endParaRPr b="0" i="0" sz="1850" u="none" cap="none" strike="noStrike">
              <a:solidFill>
                <a:srgbClr val="CAD6D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1" i="0" sz="1850" u="none" cap="none" strike="noStrike">
              <a:solidFill>
                <a:srgbClr val="FF9900"/>
              </a:solidFill>
              <a:latin typeface="Cabin"/>
              <a:ea typeface="Cabin"/>
              <a:cs typeface="Cabin"/>
              <a:sym typeface="Cabin"/>
            </a:endParaRPr>
          </a:p>
          <a:p>
            <a:pPr indent="0" lvl="0" marL="45720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t/>
            </a:r>
            <a:endParaRPr b="0" i="0" sz="1850" u="none" cap="none" strike="noStrike">
              <a:solidFill>
                <a:srgbClr val="CAD6DE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4" name="Google Shape;164;p37"/>
          <p:cNvSpPr/>
          <p:nvPr/>
        </p:nvSpPr>
        <p:spPr>
          <a:xfrm>
            <a:off x="750026" y="254150"/>
            <a:ext cx="112962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Temel Güvenlik İlkeleri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/>
          <p:nvPr/>
        </p:nvSpPr>
        <p:spPr>
          <a:xfrm>
            <a:off x="8234243" y="7196495"/>
            <a:ext cx="55662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45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t/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1" name="Google Shape;171;p38"/>
          <p:cNvGraphicFramePr/>
          <p:nvPr/>
        </p:nvGraphicFramePr>
        <p:xfrm>
          <a:off x="984100" y="109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{4DD7F705-C04E-4B71-9706-00C5FD5CEDEE}</a:tableStyleId>
              </a:tblPr>
              <a:tblGrid>
                <a:gridCol w="4064950"/>
                <a:gridCol w="2637325"/>
                <a:gridCol w="2522400"/>
                <a:gridCol w="3146975"/>
              </a:tblGrid>
              <a:tr h="415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 Yöntem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Tanım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Çalışma Zamanı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/>
                        <a:t>Kullanım Alanı / Araçlar</a:t>
                      </a:r>
                      <a:endParaRPr b="1" sz="11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02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US" sz="1450" u="none" cap="none" strike="noStrike">
                          <a:solidFill>
                            <a:schemeClr val="dk1"/>
                          </a:solidFill>
                        </a:rPr>
                        <a:t>Sezgisel Yöntemler</a:t>
                      </a:r>
                      <a:r>
                        <a:rPr lang="en-US" sz="1450" u="none" cap="none" strike="noStrike">
                          <a:solidFill>
                            <a:schemeClr val="dk1"/>
                          </a:solidFill>
                        </a:rPr>
                        <a:t>(Heuristic)</a:t>
                      </a:r>
                      <a:endParaRPr sz="145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Bilinen tehdit kalıplarına benzerlik arar.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Derleme öncesi veya çalışma anında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Antivirüs, </a:t>
                      </a:r>
                      <a:endParaRPr sz="14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IDS (Intrusion Detection System)</a:t>
                      </a:r>
                      <a:endParaRPr sz="145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IPS  (Intrusion Prevent System)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6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US" sz="1450" u="none" cap="none" strike="noStrike">
                          <a:solidFill>
                            <a:schemeClr val="dk1"/>
                          </a:solidFill>
                        </a:rPr>
                        <a:t>Benzetime Yöntemleri</a:t>
                      </a:r>
                      <a:r>
                        <a:rPr lang="en-US" sz="1450" u="none" cap="none" strike="noStrike">
                          <a:solidFill>
                            <a:schemeClr val="dk1"/>
                          </a:solidFill>
                        </a:rPr>
                        <a:t>(Simulation)</a:t>
                      </a:r>
                      <a:endParaRPr sz="145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Gerçek çalışma ortamı simüle edilir.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Çalışma zamanı (Runtime)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Mockito, Selenium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902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US" sz="1450" u="none" cap="none" strike="noStrike">
                          <a:solidFill>
                            <a:schemeClr val="dk1"/>
                          </a:solidFill>
                        </a:rPr>
                        <a:t>Statik Analiz</a:t>
                      </a:r>
                      <a:r>
                        <a:rPr lang="en-US" sz="1450" u="none" cap="none" strike="noStrike">
                          <a:solidFill>
                            <a:schemeClr val="dk1"/>
                          </a:solidFill>
                        </a:rPr>
                        <a:t>(Static Analysis)</a:t>
                      </a:r>
                      <a:endParaRPr sz="145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Kod çalıştırılmadan incelenir.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Kod çalışmaz, analiz offline yapılır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SonarQube, Fortify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6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US" sz="1450" u="none" cap="none" strike="noStrike">
                          <a:solidFill>
                            <a:schemeClr val="dk1"/>
                          </a:solidFill>
                        </a:rPr>
                        <a:t>Dinamik Analiz</a:t>
                      </a:r>
                      <a:r>
                        <a:rPr lang="en-US" sz="1450" u="none" cap="none" strike="noStrike">
                          <a:solidFill>
                            <a:schemeClr val="dk1"/>
                          </a:solidFill>
                        </a:rPr>
                        <a:t>(Dynamic Analysis)</a:t>
                      </a:r>
                      <a:endParaRPr sz="145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Yazılım çalışırken izlenir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Gerçek çalışma zamanında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OWASP ZAP, Burp Suite, Fortify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6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US" sz="1450" u="none" cap="none" strike="noStrike">
                          <a:solidFill>
                            <a:schemeClr val="dk1"/>
                          </a:solidFill>
                        </a:rPr>
                        <a:t>Negatif Test </a:t>
                      </a:r>
                      <a:r>
                        <a:rPr lang="en-US" sz="1450" u="none" cap="none" strike="noStrike">
                          <a:solidFill>
                            <a:schemeClr val="dk1"/>
                          </a:solidFill>
                        </a:rPr>
                        <a:t>(Negative Testing)</a:t>
                      </a:r>
                      <a:endParaRPr sz="145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Beklenmeyen, geçersiz veri ile test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Çalışma zamanı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Manuel veya otomatik test araçları (Selenium</a:t>
                      </a:r>
                      <a:r>
                        <a:rPr lang="en-US" sz="1400" u="none" cap="none" strike="noStrike"/>
                        <a:t> </a:t>
                      </a:r>
                      <a:r>
                        <a:rPr lang="en-US" sz="1450" u="none" cap="none" strike="noStrike"/>
                        <a:t>)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874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b="1" lang="en-US" sz="1450" u="none" cap="none" strike="noStrike">
                          <a:solidFill>
                            <a:schemeClr val="dk1"/>
                          </a:solidFill>
                        </a:rPr>
                        <a:t>Rastgele Test </a:t>
                      </a:r>
                      <a:r>
                        <a:rPr lang="en-US" sz="1450" u="none" cap="none" strike="noStrike">
                          <a:solidFill>
                            <a:schemeClr val="dk1"/>
                          </a:solidFill>
                        </a:rPr>
                        <a:t>(Fuzz Testing)</a:t>
                      </a:r>
                      <a:endParaRPr sz="145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Sisteme rastgele, bozuk ve anormal verilere göndererek hataları ve açıkları tespit yöntemi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Çalışma zamanı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/>
                        <a:t> Burp Suite, OWASP ZAP</a:t>
                      </a:r>
                      <a:endParaRPr sz="145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172" name="Google Shape;172;p38"/>
          <p:cNvSpPr/>
          <p:nvPr/>
        </p:nvSpPr>
        <p:spPr>
          <a:xfrm>
            <a:off x="847198" y="362800"/>
            <a:ext cx="10448400" cy="5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Unbounded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Yazılım Güvenliğini Sağlama Yöntemleri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9"/>
          <p:cNvSpPr/>
          <p:nvPr/>
        </p:nvSpPr>
        <p:spPr>
          <a:xfrm>
            <a:off x="793790" y="2192655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2800" u="none" cap="none" strike="noStrike">
                <a:solidFill>
                  <a:srgbClr val="F3F3F2"/>
                </a:solidFill>
                <a:latin typeface="Arial"/>
                <a:ea typeface="Arial"/>
                <a:cs typeface="Arial"/>
                <a:sym typeface="Arial"/>
              </a:rPr>
              <a:t>Zafiyet Veritabanları ve Skorlama Sistemleri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9"/>
          <p:cNvSpPr/>
          <p:nvPr/>
        </p:nvSpPr>
        <p:spPr>
          <a:xfrm>
            <a:off x="793790" y="3593204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Bu bölümde, güvenli yazılım geliştirmede kritik öneme sahip olan </a:t>
            </a: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zafiyet veritabanları</a:t>
            </a:r>
            <a:r>
              <a:rPr b="0" i="0" lang="en-US" sz="185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 ve </a:t>
            </a: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skor sistemlerini</a:t>
            </a:r>
            <a:r>
              <a:rPr b="0" i="0" lang="en-US" sz="185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 inceleyeceğiz.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/>
          <p:nvPr/>
        </p:nvSpPr>
        <p:spPr>
          <a:xfrm>
            <a:off x="228575" y="112726"/>
            <a:ext cx="75564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2800" u="none" cap="none" strike="noStrike">
                <a:solidFill>
                  <a:srgbClr val="F3F3F2"/>
                </a:solidFill>
                <a:latin typeface="Arial"/>
                <a:ea typeface="Arial"/>
                <a:cs typeface="Arial"/>
                <a:sym typeface="Arial"/>
              </a:rPr>
              <a:t>CWE: Yazılım Zafiyetlerinin Sınıflandırılması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0"/>
          <p:cNvSpPr/>
          <p:nvPr/>
        </p:nvSpPr>
        <p:spPr>
          <a:xfrm>
            <a:off x="6338675" y="2257000"/>
            <a:ext cx="79587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CWE, </a:t>
            </a:r>
            <a:r>
              <a:rPr b="0" i="0" lang="en-US" sz="1850" u="sng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MITRE </a:t>
            </a:r>
            <a:r>
              <a:rPr b="0" i="0" lang="en-US" sz="185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tarafından geliştirilen ve yazılım ile donanım sistemlerindeki yaygın zayıflıkları sınıflandıran bir taksonomidir.</a:t>
            </a:r>
            <a:endParaRPr b="0" i="0" sz="1850" u="none" cap="none" strike="noStrike">
              <a:solidFill>
                <a:srgbClr val="D4D4D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t/>
            </a:r>
            <a:endParaRPr b="0" i="0" sz="1850" u="none" cap="none" strike="noStrike">
              <a:solidFill>
                <a:srgbClr val="D4D4D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1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Amaç;</a:t>
            </a:r>
            <a:endParaRPr b="1" i="0" sz="185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Geliştiricilere ve güvenlik uzmanlarına, hangi tür hataların güvenlik açığına neden olabileceğini sistemli bir şekilde sunmaktır.</a:t>
            </a:r>
            <a:endParaRPr b="0" i="0" sz="1850" u="none" cap="none" strike="noStrike">
              <a:solidFill>
                <a:srgbClr val="D4D4D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t/>
            </a:r>
            <a:endParaRPr b="0" i="0" sz="1850" u="none" cap="none" strike="noStrike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CWE, gerçek dünyadaki açıkların (CVE) arkasındaki kök nedenleri belirtir</a:t>
            </a:r>
            <a:endParaRPr b="0" i="0" sz="1850" u="none" cap="none" strike="noStrike">
              <a:solidFill>
                <a:srgbClr val="D4D4D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t/>
            </a:r>
            <a:endParaRPr b="0" i="0" sz="1850" u="none" cap="none" strike="noStrike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0"/>
          <p:cNvSpPr/>
          <p:nvPr/>
        </p:nvSpPr>
        <p:spPr>
          <a:xfrm>
            <a:off x="6280190" y="6711791"/>
            <a:ext cx="7556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BC8F"/>
              </a:buClr>
              <a:buSzPts val="1750"/>
              <a:buFont typeface="Roboto"/>
              <a:buNone/>
            </a:pPr>
            <a:r>
              <a:rPr b="0" i="0" lang="en-US" sz="175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CWE ORG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40" title="TM-2 (1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356700"/>
            <a:ext cx="5924850" cy="33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73152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1"/>
          <p:cNvSpPr/>
          <p:nvPr/>
        </p:nvSpPr>
        <p:spPr>
          <a:xfrm>
            <a:off x="8108990" y="1520547"/>
            <a:ext cx="57276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650"/>
              <a:buFont typeface="IBM Plex Sans Medium"/>
              <a:buNone/>
            </a:pPr>
            <a:r>
              <a:rPr b="0" i="0" lang="en-US" sz="2800" u="none" cap="none" strike="noStrike">
                <a:solidFill>
                  <a:srgbClr val="F3F3F2"/>
                </a:solidFill>
                <a:latin typeface="Arial"/>
                <a:ea typeface="Arial"/>
                <a:cs typeface="Arial"/>
                <a:sym typeface="Arial"/>
              </a:rPr>
              <a:t>CWE: Yazılım Zafiyetlerinin Sınıflandırılması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7" name="Google Shape;197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8990" y="2626281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41"/>
          <p:cNvSpPr/>
          <p:nvPr/>
        </p:nvSpPr>
        <p:spPr>
          <a:xfrm>
            <a:off x="9583222" y="2853095"/>
            <a:ext cx="42534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00"/>
              <a:buFont typeface="Roboto"/>
              <a:buNone/>
            </a:pPr>
            <a:r>
              <a:rPr b="0" i="0" lang="en-US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Ortak Zafiyetler</a:t>
            </a:r>
            <a:endParaRPr b="0" i="0" sz="1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41"/>
          <p:cNvSpPr/>
          <p:nvPr/>
        </p:nvSpPr>
        <p:spPr>
          <a:xfrm>
            <a:off x="9583225" y="3279450"/>
            <a:ext cx="4772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00"/>
              <a:buFont typeface="Roboto"/>
              <a:buNone/>
            </a:pPr>
            <a:r>
              <a:rPr b="0" i="0" lang="en-US" sz="18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Yazılım hatalarını standart kategorilere ayırır.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0" name="Google Shape;20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8990" y="3987165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1"/>
          <p:cNvSpPr/>
          <p:nvPr/>
        </p:nvSpPr>
        <p:spPr>
          <a:xfrm>
            <a:off x="9583222" y="4213979"/>
            <a:ext cx="42534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00"/>
              <a:buFont typeface="Roboto"/>
              <a:buNone/>
            </a:pPr>
            <a:r>
              <a:rPr b="0" i="0" lang="en-US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Sınıflandırma</a:t>
            </a:r>
            <a:endParaRPr b="0" i="0" sz="1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1"/>
          <p:cNvSpPr/>
          <p:nvPr/>
        </p:nvSpPr>
        <p:spPr>
          <a:xfrm>
            <a:off x="9583225" y="4640350"/>
            <a:ext cx="47727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00"/>
              <a:buFont typeface="Roboto"/>
              <a:buNone/>
            </a:pPr>
            <a:r>
              <a:rPr b="0" i="0" lang="en-US" sz="18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Açıkların türü ve kaynağı kolayca belirlenir.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03" name="Google Shape;20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8990" y="5348049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41"/>
          <p:cNvSpPr/>
          <p:nvPr/>
        </p:nvSpPr>
        <p:spPr>
          <a:xfrm>
            <a:off x="9583222" y="5574863"/>
            <a:ext cx="42534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00"/>
              <a:buFont typeface="Roboto"/>
              <a:buNone/>
            </a:pPr>
            <a:r>
              <a:rPr b="0" i="0" lang="en-US" sz="18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Geliştirici Kılavuzu</a:t>
            </a:r>
            <a:endParaRPr b="0" i="0" sz="18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1"/>
          <p:cNvSpPr/>
          <p:nvPr/>
        </p:nvSpPr>
        <p:spPr>
          <a:xfrm>
            <a:off x="9583222" y="6001226"/>
            <a:ext cx="42534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400"/>
              <a:buFont typeface="Roboto"/>
              <a:buNone/>
            </a:pPr>
            <a:r>
              <a:rPr b="0" i="0" lang="en-US" sz="18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Yazılım güvenliği için rehberlik sağlar.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1" name="Google Shape;21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2408515"/>
            <a:ext cx="4919305" cy="341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2"/>
          <p:cNvSpPr/>
          <p:nvPr/>
        </p:nvSpPr>
        <p:spPr>
          <a:xfrm>
            <a:off x="793790" y="2188379"/>
            <a:ext cx="75564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650"/>
              <a:buFont typeface="IBM Plex Sans Medium"/>
              <a:buNone/>
            </a:pPr>
            <a:r>
              <a:rPr b="0" i="0" lang="en-US" sz="2800" u="none" cap="none" strike="noStrike">
                <a:solidFill>
                  <a:srgbClr val="F3F3F2"/>
                </a:solidFill>
                <a:latin typeface="Arial"/>
                <a:ea typeface="Arial"/>
                <a:cs typeface="Arial"/>
                <a:sym typeface="Arial"/>
              </a:rPr>
              <a:t>CVE: Bilinen Güvenlik Açıklarının Standardizasyonu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2"/>
          <p:cNvSpPr/>
          <p:nvPr/>
        </p:nvSpPr>
        <p:spPr>
          <a:xfrm>
            <a:off x="793800" y="3995765"/>
            <a:ext cx="75564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CVE (Common Vulnerabilities and Exposures)</a:t>
            </a:r>
            <a:r>
              <a:rPr b="0" i="0" lang="en-US" sz="185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, yazılım ve donanımlarda keşfedilen gerçek ve belgelenmiş güvenlik açıklarının listesidir.</a:t>
            </a:r>
            <a:endParaRPr b="0" i="0" sz="1850" u="none" cap="none" strike="noStrike">
              <a:solidFill>
                <a:srgbClr val="D4D4D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5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CVE, bir güvenlik açığına verilen benzersiz kimlik numarasıdır.</a:t>
            </a:r>
            <a:endParaRPr b="0" i="0" sz="18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t/>
            </a:r>
            <a:endParaRPr b="0" i="0" sz="1750" u="none" cap="none" strike="noStrike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0" name="Google Shape;2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1" name="Google Shape;22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7488" y="1976914"/>
            <a:ext cx="4919304" cy="427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/>
          <p:nvPr/>
        </p:nvSpPr>
        <p:spPr>
          <a:xfrm>
            <a:off x="800940" y="1719563"/>
            <a:ext cx="75564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650"/>
              <a:buFont typeface="IBM Plex Sans Medium"/>
              <a:buNone/>
            </a:pPr>
            <a:r>
              <a:rPr b="0" i="0" lang="en-US" sz="2800" u="none" cap="none" strike="noStrike">
                <a:solidFill>
                  <a:srgbClr val="F3F3F2"/>
                </a:solidFill>
                <a:latin typeface="Arial"/>
                <a:ea typeface="Arial"/>
                <a:cs typeface="Arial"/>
                <a:sym typeface="Arial"/>
              </a:rPr>
              <a:t>CVE: Bilinen Güvenlik Açıklarının Standardizasyonu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3"/>
          <p:cNvSpPr/>
          <p:nvPr/>
        </p:nvSpPr>
        <p:spPr>
          <a:xfrm>
            <a:off x="793790" y="3461385"/>
            <a:ext cx="2149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Standard Kimlik</a:t>
            </a:r>
            <a:endParaRPr b="0" i="0" sz="22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3"/>
          <p:cNvSpPr/>
          <p:nvPr/>
        </p:nvSpPr>
        <p:spPr>
          <a:xfrm>
            <a:off x="793790" y="4042529"/>
            <a:ext cx="2149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Her güvenlik açığına benzersiz bir CVE numarası verilir.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3"/>
          <p:cNvSpPr/>
          <p:nvPr/>
        </p:nvSpPr>
        <p:spPr>
          <a:xfrm>
            <a:off x="3504367" y="3461385"/>
            <a:ext cx="2149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Bilgi Paylaşımı</a:t>
            </a:r>
            <a:endParaRPr b="0" i="0" sz="22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3"/>
          <p:cNvSpPr/>
          <p:nvPr/>
        </p:nvSpPr>
        <p:spPr>
          <a:xfrm>
            <a:off x="3504367" y="4042529"/>
            <a:ext cx="2149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Global ölçekte açıklar hakkında bilgi paylaşımı sağlar.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43"/>
          <p:cNvSpPr/>
          <p:nvPr/>
        </p:nvSpPr>
        <p:spPr>
          <a:xfrm>
            <a:off x="6214943" y="3461385"/>
            <a:ext cx="2149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Hızlı Müdahale</a:t>
            </a:r>
            <a:endParaRPr b="0" i="0" sz="2200" u="none" cap="none" strike="noStrike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3"/>
          <p:cNvSpPr/>
          <p:nvPr/>
        </p:nvSpPr>
        <p:spPr>
          <a:xfrm>
            <a:off x="6214943" y="4042529"/>
            <a:ext cx="21495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800" u="none" cap="none" strike="noStrike">
                <a:solidFill>
                  <a:srgbClr val="D4D4D1"/>
                </a:solidFill>
                <a:latin typeface="Arial"/>
                <a:ea typeface="Arial"/>
                <a:cs typeface="Arial"/>
                <a:sym typeface="Arial"/>
              </a:rPr>
              <a:t>Zafiyetlerin takibini ve çözümünü kolaylaştırır.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3"/>
          <p:cNvSpPr/>
          <p:nvPr/>
        </p:nvSpPr>
        <p:spPr>
          <a:xfrm>
            <a:off x="632990" y="7166446"/>
            <a:ext cx="34023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FFBC8F"/>
              </a:buClr>
              <a:buSzPts val="2650"/>
              <a:buFont typeface="IBM Plex Sans Medium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CVE ORG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